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463" r:id="rId2"/>
    <p:sldId id="464" r:id="rId3"/>
    <p:sldId id="337" r:id="rId4"/>
    <p:sldId id="431" r:id="rId5"/>
    <p:sldId id="430" r:id="rId6"/>
    <p:sldId id="432" r:id="rId7"/>
    <p:sldId id="434" r:id="rId8"/>
    <p:sldId id="435" r:id="rId9"/>
    <p:sldId id="338" r:id="rId10"/>
    <p:sldId id="339" r:id="rId11"/>
    <p:sldId id="340" r:id="rId12"/>
    <p:sldId id="341" r:id="rId13"/>
    <p:sldId id="342" r:id="rId14"/>
    <p:sldId id="343" r:id="rId15"/>
    <p:sldId id="440" r:id="rId16"/>
    <p:sldId id="442" r:id="rId17"/>
    <p:sldId id="441" r:id="rId18"/>
    <p:sldId id="361" r:id="rId19"/>
    <p:sldId id="364" r:id="rId20"/>
    <p:sldId id="362" r:id="rId21"/>
    <p:sldId id="443" r:id="rId22"/>
    <p:sldId id="445" r:id="rId23"/>
    <p:sldId id="444" r:id="rId24"/>
    <p:sldId id="446" r:id="rId25"/>
    <p:sldId id="447" r:id="rId26"/>
    <p:sldId id="344" r:id="rId27"/>
    <p:sldId id="433" r:id="rId28"/>
    <p:sldId id="436" r:id="rId29"/>
    <p:sldId id="437" r:id="rId30"/>
    <p:sldId id="438" r:id="rId31"/>
    <p:sldId id="439" r:id="rId32"/>
    <p:sldId id="346" r:id="rId33"/>
    <p:sldId id="345" r:id="rId34"/>
    <p:sldId id="448" r:id="rId35"/>
    <p:sldId id="449" r:id="rId36"/>
    <p:sldId id="357" r:id="rId37"/>
    <p:sldId id="348" r:id="rId38"/>
    <p:sldId id="350" r:id="rId39"/>
    <p:sldId id="365" r:id="rId40"/>
    <p:sldId id="450" r:id="rId41"/>
    <p:sldId id="451" r:id="rId42"/>
    <p:sldId id="452" r:id="rId43"/>
    <p:sldId id="453" r:id="rId44"/>
    <p:sldId id="351" r:id="rId45"/>
    <p:sldId id="454" r:id="rId46"/>
    <p:sldId id="349" r:id="rId47"/>
    <p:sldId id="455" r:id="rId48"/>
    <p:sldId id="358" r:id="rId49"/>
    <p:sldId id="456" r:id="rId50"/>
    <p:sldId id="457" r:id="rId51"/>
    <p:sldId id="458" r:id="rId52"/>
    <p:sldId id="459" r:id="rId53"/>
    <p:sldId id="460" r:id="rId54"/>
    <p:sldId id="461" r:id="rId55"/>
    <p:sldId id="462" r:id="rId56"/>
    <p:sldId id="465" r:id="rId5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B96B"/>
    <a:srgbClr val="366088"/>
    <a:srgbClr val="9FBDD9"/>
    <a:srgbClr val="FFF2CC"/>
    <a:srgbClr val="A3CC94"/>
    <a:srgbClr val="D29B00"/>
    <a:srgbClr val="CE9178"/>
    <a:srgbClr val="D8A793"/>
    <a:srgbClr val="F8F9FA"/>
    <a:srgbClr val="91C2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4" autoAdjust="0"/>
    <p:restoredTop sz="79649" autoAdjust="0"/>
  </p:normalViewPr>
  <p:slideViewPr>
    <p:cSldViewPr snapToGrid="0">
      <p:cViewPr varScale="1">
        <p:scale>
          <a:sx n="92" d="100"/>
          <a:sy n="92" d="100"/>
        </p:scale>
        <p:origin x="-1518" y="-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3AE93-1172-458C-A90F-DF9923910E45}" type="datetimeFigureOut">
              <a:rPr lang="ru-RU" smtClean="0"/>
              <a:t>28.09.2023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4B996-E1B5-455A-8698-C8691678E3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24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2749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022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8000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0174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561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Последний слайд. Это дисклеймер для внешних пользователей, который не разрешает использование материалов без вашего ведома.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9752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A8169FC-A0A8-41C0-8CBD-80C2B1A65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079C0972-0786-46A8-8D7F-574B6FEF5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3D918DD9-51E0-434C-93C9-3929E3915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13503-BFC4-49C1-A92E-283F3235C36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EFB5C6FF-DD8E-4325-843D-1F40C878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A29FB734-13EC-4027-A0AE-5469C009C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321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C5FD133-9348-4D51-814F-273E2B5CC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93ADEDFF-E5A4-4FDA-AB36-803C63C22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E16DD6F4-E41A-407F-BFE5-50379425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33B0E-809C-40BB-9253-4838954A6442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46BE836-3BAB-4A6A-BE26-99B938B3F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41CD7C0-F98E-4515-B43A-908830A6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22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AC8DD807-D36D-4059-A437-998D9883C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069013E3-DB63-40A8-BD43-612C0FC88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F229084-184E-4B02-AA02-A43DFE3F4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A5B1-127C-4A7D-BC7B-044BB929F246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BF9859-F5A3-4A16-B5F3-AA0807B5D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BEC70E-B8FD-477A-BA97-AF4A5C91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83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 с лектором"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8763AE2D-0EBC-3CEB-BDD3-5B9DC7B60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4263" y="2481744"/>
            <a:ext cx="1894513" cy="18945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0A660FA-8669-E9E6-BD3C-3489907CC001}"/>
              </a:ext>
            </a:extLst>
          </p:cNvPr>
          <p:cNvSpPr txBox="1"/>
          <p:nvPr userDrawn="1"/>
        </p:nvSpPr>
        <p:spPr>
          <a:xfrm>
            <a:off x="3720158" y="3259723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latin typeface="Proxima Nova Extrabold" panose="02000506030000020004" pitchFamily="2" charset="0"/>
              </a:rPr>
              <a:t>Ваше фото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="" xmlns:a16="http://schemas.microsoft.com/office/drawing/2014/main" id="{E3E918CC-D851-FD23-7983-38C28AD873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67590" y="2829675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Александр Силантьев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="" xmlns:a16="http://schemas.microsoft.com/office/drawing/2014/main" id="{A086E403-F16D-6ADB-8BE8-412C9553A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67590" y="3209439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rgbClr val="E44F4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Преподаватель МИЭТ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="" xmlns:a16="http://schemas.microsoft.com/office/drawing/2014/main" id="{12A45A41-4BD6-907A-3133-9DB49D1621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590" y="3785443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ru-RU" dirty="0"/>
              <a:t>Информация из биографии</a:t>
            </a:r>
          </a:p>
        </p:txBody>
      </p:sp>
    </p:spTree>
    <p:extLst>
      <p:ext uri="{BB962C8B-B14F-4D97-AF65-F5344CB8AC3E}">
        <p14:creationId xmlns:p14="http://schemas.microsoft.com/office/powerpoint/2010/main" val="667429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0A8EA8D-C92C-4D53-B9B2-3861915E0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93A617C7-36F0-4C07-88FE-CD1298FC9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7E040AB-AAD0-418A-904A-B4EBD42D9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0295C-BF9B-4AFC-84DB-59ADF99387C9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A2E2247-AA27-45E7-961C-A557FF061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9C15BD-B235-406F-B810-2ABEC0B6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23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7C2D4CA-A85A-428F-A9E2-0AD4ECBD1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C1C8A748-C022-4B4D-B77F-0B55F861B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1184684A-6CD8-4990-A49B-D0815E258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676F-F51A-419E-9D51-4D1F6A77CD7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2568A0-845D-4057-932C-CB12AC5A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05BF19D-33FE-496C-BDBE-3A1A56083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512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F03C640-CB33-4644-8E8C-C053E302B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EFCE0C1-748A-4E59-BFC0-DBDF4F015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99F7BD45-26D4-429F-BF5C-D6AC4EA30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5EF483EA-2CBB-45B8-A87E-87165D9E4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DF609-BAFA-4761-9658-09C13CF77B0D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F174ED11-E9C8-48F1-8B2C-A569C259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8982BD41-DA9C-420B-A0DB-FC88995B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14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89775C9-C02B-4C4A-80C8-260956C4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DC5C8C5-40D3-437F-9FBB-11627D057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1376658D-2AFB-4087-B17A-B6EF5C657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FAF5E6E8-1D14-425B-8A06-7893DF5DE4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5E45B809-DD43-4DE2-B96C-C451FDB8FF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567D8432-F70A-432E-AD0B-EF0450822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38070-46CD-41B8-96B6-7CAF8B8180ED}" type="datetime1">
              <a:rPr lang="ru-RU" smtClean="0"/>
              <a:t>28.09.2023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AFAD5641-8585-46EC-B85C-735FC634A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36C8CCC-8BF6-47A7-BC46-661814BC2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79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7DE3D71-FFA2-4B9B-8243-57FF8913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53F6F59-7C4B-4086-83DE-12D049DFD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1541-B65F-4552-B050-AA16F03F87D8}" type="datetime1">
              <a:rPr lang="ru-RU" smtClean="0"/>
              <a:t>28.09.2023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CB304CB5-15D5-4E32-8027-F03A3836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C253AC1C-5D8A-4AAE-9586-62B315312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150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5EC64DFE-5F1F-45A3-A48E-206B1C32C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A43F3-4B38-4B84-AC20-DF954B9F9417}" type="datetime1">
              <a:rPr lang="ru-RU" smtClean="0"/>
              <a:t>28.09.2023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94A32F86-B05B-4809-BC67-44058B63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F928161A-7ACB-4C1C-B4C8-7C1DDC1A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58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5AC0921-5F34-4B69-AF0B-3387A6311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ECC840D8-6E80-446A-A4F5-4F064084A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7D505141-E81D-42C7-983E-A97E7697ED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F141CC2A-F89F-40E0-B878-F9EE1F12A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8A1E-5B64-482F-AA7E-F5C8AB05D2CA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BD0CD690-AB02-4536-B609-BAE65FB7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21345887-882A-4BC1-84DD-58FC9602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769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3A75375-0999-4D37-BE8A-B9E6AF83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C4E78AB9-7BC7-4588-9208-49AAE2A3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83304E67-99BB-4ABA-86A5-4D4D8792C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8963903B-1728-4745-9D10-3DC650C5C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5BAAB-D29B-4A01-8373-F40C16FC9926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93786B75-C2A2-40FA-A25F-4F6D14EAA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26899A1-9C38-455D-B48E-5F2FAB5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3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9BCEB4D-CAF4-4BDC-B653-130DF468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D3E1A14-1D61-4EB7-ACA7-8519664FE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8D2E7CD-6EC7-4004-A3DA-BCBD078550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38B75-2469-4E87-9038-625B247756DB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E2C905C-E730-4104-9A0D-93D48F37EC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60800C7-D001-454C-95FF-EB51226E9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640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2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wmv"/><Relationship Id="rId2" Type="http://schemas.microsoft.com/office/2007/relationships/media" Target="../media/media3.wmv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37.png"/><Relationship Id="rId5" Type="http://schemas.openxmlformats.org/officeDocument/2006/relationships/notesSlide" Target="../notesSlides/notesSlide34.xml"/><Relationship Id="rId4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silantiev@org.miet.ru" TargetMode="External"/><Relationship Id="rId4" Type="http://schemas.openxmlformats.org/officeDocument/2006/relationships/hyperlink" Target="mailto:synthesis@yadro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6D6C32E-FC31-194D-9FBD-C2559093AD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2320762-1B02-C8D4-7A59-902B0654D931}"/>
              </a:ext>
            </a:extLst>
          </p:cNvPr>
          <p:cNvSpPr txBox="1"/>
          <p:nvPr/>
        </p:nvSpPr>
        <p:spPr>
          <a:xfrm>
            <a:off x="578732" y="5393804"/>
            <a:ext cx="5133136" cy="1233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40"/>
              </a:lnSpc>
            </a:pPr>
            <a:r>
              <a:rPr lang="ru-RU" sz="2200" b="1" dirty="0">
                <a:effectLst/>
                <a:latin typeface="Proxima Nova Semibold" panose="02000506030000020004" pitchFamily="2" charset="0"/>
              </a:rPr>
              <a:t>Александр Силантьев</a:t>
            </a:r>
            <a:br>
              <a:rPr lang="ru-RU" sz="2200" b="1" dirty="0">
                <a:effectLst/>
                <a:latin typeface="Proxima Nova Semibold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</a:t>
            </a:r>
            <a:b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Университета МИЭТ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D3D92E3-A5DE-5F5C-1C67-C6CAFFD3F1D5}"/>
              </a:ext>
            </a:extLst>
          </p:cNvPr>
          <p:cNvSpPr txBox="1"/>
          <p:nvPr/>
        </p:nvSpPr>
        <p:spPr>
          <a:xfrm>
            <a:off x="578732" y="696411"/>
            <a:ext cx="71763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40"/>
              </a:lnSpc>
            </a:pPr>
            <a:r>
              <a:rPr lang="ru-RU" sz="4000" b="1" spc="100" dirty="0" err="1">
                <a:latin typeface="Proxima Nova Extrabold" panose="02000506030000020004" pitchFamily="2" charset="0"/>
              </a:rPr>
              <a:t>Последовательностная</a:t>
            </a:r>
            <a:r>
              <a:rPr lang="ru-RU" sz="4000" b="1" spc="100" dirty="0">
                <a:latin typeface="Proxima Nova Extrabold" panose="02000506030000020004" pitchFamily="2" charset="0"/>
              </a:rPr>
              <a:t> логика на ПЛИС. Схемы с тактовым сигналом и состоянием</a:t>
            </a:r>
            <a:r>
              <a:rPr lang="ru-RU" sz="4000" b="1" spc="100" dirty="0" smtClean="0">
                <a:latin typeface="Proxima Nova Extrabold" panose="02000506030000020004" pitchFamily="2" charset="0"/>
              </a:rPr>
              <a:t>.</a:t>
            </a:r>
            <a:endParaRPr lang="ru-RU" sz="4000" b="1" spc="100" dirty="0">
              <a:solidFill>
                <a:srgbClr val="E44F41"/>
              </a:solidFill>
              <a:latin typeface="Proxima Nova Extrabold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106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10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 descr="C:\Users\srg_chs\Desktop\imgonline-com-ua-Black-White-cm0wL6YKu9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28" y="2710119"/>
            <a:ext cx="6996112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932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11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RST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2051" name="Picture 3" descr="C:\Users\srg_chs\Desktop\imgonline-com-ua-Black-White-pjrWqEOGkakhQT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595" y="2284186"/>
            <a:ext cx="7011694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268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разрешения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12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EN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3074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319" y="1908000"/>
            <a:ext cx="6996113" cy="3697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792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Синхронный </a:t>
            </a:r>
            <a:r>
              <a:rPr lang="ru-RU" dirty="0" smtClean="0">
                <a:latin typeface="PROXIMA NOVA EXTRABOLD" panose="02000506030000020004" pitchFamily="2" charset="0"/>
                <a:ea typeface="+mn-ea"/>
                <a:cs typeface="+mn-cs"/>
              </a:rPr>
              <a:t>сброс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13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CLK)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022672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Асинхронный сброс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14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446684" y="3362880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Указание условия асинхронного сброса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>
            <a:stCxn id="34" idx="1"/>
          </p:cNvCxnSpPr>
          <p:nvPr/>
        </p:nvCxnSpPr>
        <p:spPr>
          <a:xfrm flipH="1">
            <a:off x="8610600" y="3686046"/>
            <a:ext cx="836084" cy="92222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631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Правила наименования сигнала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15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00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Сброс может обозначаться в сокращенном или полном виде</a:t>
            </a:r>
            <a:r>
              <a:rPr lang="en-US" sz="4100" dirty="0" smtClean="0"/>
              <a:t>: reset </a:t>
            </a:r>
            <a:r>
              <a:rPr lang="ru-RU" sz="4100" dirty="0" smtClean="0"/>
              <a:t>или </a:t>
            </a:r>
            <a:r>
              <a:rPr lang="en-US" sz="4100" dirty="0" err="1" smtClean="0"/>
              <a:t>rst</a:t>
            </a:r>
            <a:r>
              <a:rPr lang="ru-RU" sz="4100" dirty="0" smtClean="0"/>
              <a:t>.</a:t>
            </a:r>
            <a:endParaRPr lang="en-US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Префикс в названии сброса указывает на его тип</a:t>
            </a:r>
            <a:r>
              <a:rPr lang="en-US" sz="4100" dirty="0"/>
              <a:t>: </a:t>
            </a:r>
            <a:r>
              <a:rPr lang="en-US" sz="4100" dirty="0" err="1">
                <a:solidFill>
                  <a:srgbClr val="366088"/>
                </a:solidFill>
              </a:rPr>
              <a:t>a</a:t>
            </a:r>
            <a:r>
              <a:rPr lang="en-US" sz="4100" dirty="0" err="1"/>
              <a:t>rst</a:t>
            </a:r>
            <a:r>
              <a:rPr lang="en-US" sz="4100" dirty="0"/>
              <a:t> – </a:t>
            </a:r>
            <a:r>
              <a:rPr lang="ru-RU" sz="4100" dirty="0">
                <a:solidFill>
                  <a:srgbClr val="366088"/>
                </a:solidFill>
              </a:rPr>
              <a:t>асинхронный</a:t>
            </a:r>
            <a:r>
              <a:rPr lang="ru-RU" sz="4100" dirty="0"/>
              <a:t> сброс, </a:t>
            </a:r>
            <a:r>
              <a:rPr lang="en-US" sz="4100" dirty="0" err="1"/>
              <a:t>rst</a:t>
            </a:r>
            <a:r>
              <a:rPr lang="en-US" sz="4100" dirty="0"/>
              <a:t>-</a:t>
            </a:r>
            <a:r>
              <a:rPr lang="ru-RU" sz="4100" dirty="0" smtClean="0">
                <a:solidFill>
                  <a:srgbClr val="366088"/>
                </a:solidFill>
              </a:rPr>
              <a:t>синхронный.</a:t>
            </a:r>
            <a:endParaRPr lang="ru-RU" sz="4100" dirty="0">
              <a:solidFill>
                <a:srgbClr val="366088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Постфикс указывает на активный уровень </a:t>
            </a:r>
            <a:r>
              <a:rPr lang="ru-RU" sz="4100"/>
              <a:t>сброса(то </a:t>
            </a:r>
            <a:r>
              <a:rPr lang="ru-RU" sz="4100" smtClean="0"/>
              <a:t>значение </a:t>
            </a:r>
            <a:r>
              <a:rPr lang="ru-RU" sz="4100" dirty="0"/>
              <a:t>при котором триггер находится в состоянии сброса)</a:t>
            </a:r>
            <a:r>
              <a:rPr lang="en-US" sz="4100" dirty="0"/>
              <a:t>: </a:t>
            </a:r>
            <a:r>
              <a:rPr lang="en-US" sz="4100" dirty="0" err="1"/>
              <a:t>arst</a:t>
            </a:r>
            <a:r>
              <a:rPr lang="en-US" sz="4100" dirty="0" err="1">
                <a:solidFill>
                  <a:srgbClr val="366088"/>
                </a:solidFill>
              </a:rPr>
              <a:t>n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0</a:t>
            </a:r>
            <a:r>
              <a:rPr lang="ru-RU" sz="4100" dirty="0"/>
              <a:t>, </a:t>
            </a:r>
            <a:r>
              <a:rPr lang="en-US" sz="4100" dirty="0" err="1"/>
              <a:t>arst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1</a:t>
            </a:r>
            <a:r>
              <a:rPr lang="ru-RU" sz="4100" dirty="0"/>
              <a:t>.</a:t>
            </a:r>
            <a:endParaRPr lang="en-US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2256895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EN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16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769033" y="1739027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endParaRPr lang="en-US" dirty="0" smtClean="0">
              <a:solidFill>
                <a:srgbClr val="366088"/>
              </a:solidFill>
              <a:latin typeface="Menlo"/>
            </a:endParaRPr>
          </a:p>
          <a:p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(EN)   </a:t>
            </a:r>
            <a:r>
              <a:rPr lang="en-US" dirty="0" smtClean="0">
                <a:latin typeface="Menlo"/>
              </a:rPr>
              <a:t>OUT </a:t>
            </a:r>
            <a:r>
              <a:rPr lang="en-US" dirty="0">
                <a:latin typeface="Menlo"/>
              </a:rPr>
              <a:t>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06902" y="5237018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Запись в триггер если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EN =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/>
          <p:nvPr/>
        </p:nvCxnSpPr>
        <p:spPr>
          <a:xfrm flipH="1" flipV="1">
            <a:off x="8208819" y="5237018"/>
            <a:ext cx="1598084" cy="3532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74" y="2046546"/>
            <a:ext cx="5132651" cy="271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4139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Правила описания триггеров для начинающих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17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75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Для описания триггеров используйте неблокирующее присваивание </a:t>
            </a:r>
            <a:r>
              <a:rPr lang="en-US" sz="4100" dirty="0">
                <a:solidFill>
                  <a:srgbClr val="366088"/>
                </a:solidFill>
              </a:rPr>
              <a:t>&lt;=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>
                <a:solidFill>
                  <a:srgbClr val="366088"/>
                </a:solidFill>
              </a:rPr>
              <a:t>Обязательное</a:t>
            </a:r>
            <a:r>
              <a:rPr lang="ru-RU" sz="4100" dirty="0" smtClean="0"/>
              <a:t> описание поведения триггера при сигнале сброса</a:t>
            </a:r>
            <a:r>
              <a:rPr lang="ru-RU" sz="4100" dirty="0" smtClean="0">
                <a:solidFill>
                  <a:srgbClr val="366088"/>
                </a:solidFill>
              </a:rPr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>
                <a:solidFill>
                  <a:srgbClr val="366088"/>
                </a:solidFill>
              </a:rPr>
              <a:t>Нельзя </a:t>
            </a:r>
            <a:r>
              <a:rPr lang="ru-RU" sz="4100" dirty="0"/>
              <a:t>делать присваивание  в один триггер в разных блоках </a:t>
            </a:r>
            <a:r>
              <a:rPr lang="en-US" sz="4100" dirty="0"/>
              <a:t>always</a:t>
            </a:r>
            <a:r>
              <a:rPr lang="en-US" sz="4100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Описание сброса самое приоритетное действие в </a:t>
            </a:r>
            <a:r>
              <a:rPr lang="en-US" sz="4100" dirty="0" smtClean="0"/>
              <a:t>always </a:t>
            </a:r>
            <a:r>
              <a:rPr lang="ru-RU" sz="4100" dirty="0" smtClean="0"/>
              <a:t>блоке.</a:t>
            </a:r>
            <a:endParaRPr lang="ru-RU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1404149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40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r>
              <a:rPr lang="en-US" sz="5400" dirty="0"/>
              <a:t/>
            </a:r>
            <a:br>
              <a:rPr lang="en-US" sz="5400" dirty="0"/>
            </a:br>
            <a:endParaRPr lang="ru-RU" sz="54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18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2976281" y="4647303"/>
            <a:ext cx="1563447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73951" y="4437398"/>
            <a:ext cx="59938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значений счетчика на светодиоды. Использование</a:t>
            </a:r>
          </a:p>
          <a:p>
            <a:r>
              <a:rPr lang="ru-RU" b="1" dirty="0">
                <a:solidFill>
                  <a:srgbClr val="7FB96B"/>
                </a:solidFill>
              </a:rPr>
              <a:t>кнопок для изменения направления счета.</a:t>
            </a:r>
          </a:p>
        </p:txBody>
      </p:sp>
    </p:spTree>
    <p:extLst>
      <p:ext uri="{BB962C8B-B14F-4D97-AF65-F5344CB8AC3E}">
        <p14:creationId xmlns:p14="http://schemas.microsoft.com/office/powerpoint/2010/main" val="774167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 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19</a:t>
            </a:fld>
            <a:endParaRPr lang="ru-RU" dirty="0"/>
          </a:p>
        </p:txBody>
      </p:sp>
      <p:pic>
        <p:nvPicPr>
          <p:cNvPr id="5" name="lab3">
            <a:hlinkClick r:id="" action="ppaction://media"/>
            <a:extLst>
              <a:ext uri="{FF2B5EF4-FFF2-40B4-BE49-F238E27FC236}">
                <a16:creationId xmlns="" xmlns:a16="http://schemas.microsoft.com/office/drawing/2014/main" id="{C90ECC31-5970-49BF-B2F4-26B2EAC1C9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168775" y="364316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3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Shape&#10;&#10;Description automatically generated">
            <a:extLst>
              <a:ext uri="{FF2B5EF4-FFF2-40B4-BE49-F238E27FC236}">
                <a16:creationId xmlns="" xmlns:a16="http://schemas.microsoft.com/office/drawing/2014/main" id="{E048C988-922C-7840-B072-ADE04BB50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612C547B-476C-EF44-85B6-D84B5A2BC5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929" b="11929"/>
          <a:stretch/>
        </p:blipFill>
        <p:spPr>
          <a:xfrm>
            <a:off x="743449" y="2155596"/>
            <a:ext cx="1872377" cy="1872377"/>
          </a:xfrm>
          <a:prstGeom prst="ellipse">
            <a:avLst/>
          </a:prstGeom>
          <a:ln>
            <a:noFill/>
          </a:ln>
          <a:effectLst/>
        </p:spPr>
      </p:pic>
      <p:sp>
        <p:nvSpPr>
          <p:cNvPr id="2" name="Текст 1">
            <a:extLst>
              <a:ext uri="{FF2B5EF4-FFF2-40B4-BE49-F238E27FC236}">
                <a16:creationId xmlns="" xmlns:a16="http://schemas.microsoft.com/office/drawing/2014/main" id="{A5A4EDB8-A507-872D-D397-A8DE7251E4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11149" y="2155596"/>
            <a:ext cx="4599391" cy="338554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latin typeface="PROXIMA NOVA SEMIBOLD" panose="02000506030000020004" pitchFamily="2" charset="0"/>
              </a:rPr>
              <a:t>Александр Силантьев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7A846B05-95D1-0A48-3DC6-DA3E385E5F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11149" y="2535360"/>
            <a:ext cx="7817584" cy="338554"/>
          </a:xfrm>
        </p:spPr>
        <p:txBody>
          <a:bodyPr>
            <a:normAutofit fontScale="92500" lnSpcReduction="10000"/>
          </a:bodyPr>
          <a:lstStyle/>
          <a:p>
            <a:r>
              <a:rPr lang="ru-RU" b="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Университета МИЭТ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D2B0F42F-11E0-FF41-B530-62A38C7C31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90042" y="2947484"/>
            <a:ext cx="8335196" cy="2497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Окончил МИЭТ в 2014 году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13-ти летний опыт инженерной деятельности в области проектирования IP-ядер и </a:t>
            </a:r>
            <a:r>
              <a:rPr lang="ru-RU" sz="1500" dirty="0" err="1">
                <a:solidFill>
                  <a:srgbClr val="000000"/>
                </a:solidFill>
              </a:rPr>
              <a:t>СнК</a:t>
            </a:r>
            <a:r>
              <a:rPr lang="ru-RU" sz="1500" dirty="0">
                <a:solidFill>
                  <a:srgbClr val="000000"/>
                </a:solidFill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Старший преподаватель института МПСУ МИЭТ.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Организатор первого в России инженерного </a:t>
            </a:r>
            <a:r>
              <a:rPr lang="ru-RU" sz="1500" dirty="0" err="1">
                <a:solidFill>
                  <a:srgbClr val="000000"/>
                </a:solidFill>
              </a:rPr>
              <a:t>хакатона</a:t>
            </a:r>
            <a:r>
              <a:rPr lang="ru-RU" sz="1500" dirty="0">
                <a:solidFill>
                  <a:srgbClr val="000000"/>
                </a:solidFill>
              </a:rPr>
              <a:t> по микроэлектронике и системам на кристалле.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 2014 года организатор семинаров, школ и олимпиад по популяризации электроники среди студентов и школьников</a:t>
            </a:r>
          </a:p>
        </p:txBody>
      </p:sp>
    </p:spTree>
    <p:extLst>
      <p:ext uri="{BB962C8B-B14F-4D97-AF65-F5344CB8AC3E}">
        <p14:creationId xmlns:p14="http://schemas.microsoft.com/office/powerpoint/2010/main" val="1635163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382" y="2199291"/>
            <a:ext cx="7248093" cy="3214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20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9806901" y="4779818"/>
            <a:ext cx="23850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Вычисление параметра разрядности счетчика от текучей тактовой частоты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H="1" flipV="1">
            <a:off x="8007927" y="4281055"/>
            <a:ext cx="1798976" cy="1309255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232431" y="5339283"/>
            <a:ext cx="2385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многоразрядного счетчика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4502727" y="5146964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338322" y="1737626"/>
            <a:ext cx="36320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$clog2 – </a:t>
            </a:r>
            <a:r>
              <a:rPr lang="ru-RU" b="1" dirty="0" smtClean="0">
                <a:solidFill>
                  <a:srgbClr val="7FB96B"/>
                </a:solidFill>
              </a:rPr>
              <a:t>встроенная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системная функция функция вычисления </a:t>
            </a:r>
            <a:r>
              <a:rPr lang="ru-RU" b="1" dirty="0" err="1" smtClean="0">
                <a:solidFill>
                  <a:srgbClr val="7FB96B"/>
                </a:solidFill>
              </a:rPr>
              <a:t>логафирма</a:t>
            </a:r>
            <a:r>
              <a:rPr lang="ru-RU" b="1" dirty="0" smtClean="0">
                <a:solidFill>
                  <a:srgbClr val="7FB96B"/>
                </a:solidFill>
              </a:rPr>
              <a:t> по основанию 2. </a:t>
            </a:r>
            <a:r>
              <a:rPr lang="en-US" b="1" dirty="0" smtClean="0">
                <a:solidFill>
                  <a:srgbClr val="7FB96B"/>
                </a:solidFill>
              </a:rPr>
              <a:t/>
            </a:r>
            <a:br>
              <a:rPr lang="en-US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НЕ ЯВЛЯЕТСЯ СИНТЕЗИРУЕМОЙ КОНСТУРКЦИЕЙ.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Все системные функции в </a:t>
            </a:r>
            <a:r>
              <a:rPr lang="en-US" b="1" dirty="0" err="1" smtClean="0">
                <a:solidFill>
                  <a:srgbClr val="7FB96B"/>
                </a:solidFill>
              </a:rPr>
              <a:t>SystemVerilog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начинаются с </a:t>
            </a:r>
            <a:r>
              <a:rPr lang="en-US" b="1" dirty="0" smtClean="0">
                <a:solidFill>
                  <a:srgbClr val="7FB96B"/>
                </a:solidFill>
              </a:rPr>
              <a:t>$</a:t>
            </a:r>
            <a:endParaRPr lang="ru-RU" b="1" dirty="0" smtClean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3660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669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21</a:t>
            </a:fld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17" y="1832262"/>
            <a:ext cx="6778057" cy="3591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934065" y="1923415"/>
            <a:ext cx="2385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Асинхронный сброс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 flipV="1">
            <a:off x="6816436" y="21133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05410" y="2380615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Активный уровень сброса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2687781" y="25705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567410" y="2902347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Начальное значение счетчика 0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3449781" y="3092307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754091" y="3256103"/>
            <a:ext cx="53478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Инкрементация счетчика каждый такт на 1 если нет сигнала активного сброса.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 достижении максимального значения переполняется и переходит в значение 0.</a:t>
            </a:r>
          </a:p>
          <a:p>
            <a:r>
              <a:rPr lang="ru-RU" b="1" dirty="0">
                <a:solidFill>
                  <a:srgbClr val="7FB96B"/>
                </a:solidFill>
              </a:rPr>
              <a:t>Если счетчик 4 разрядный и равен  4</a:t>
            </a:r>
            <a:r>
              <a:rPr lang="en-US" b="1" dirty="0">
                <a:solidFill>
                  <a:srgbClr val="7FB96B"/>
                </a:solidFill>
              </a:rPr>
              <a:t>’b</a:t>
            </a:r>
            <a:r>
              <a:rPr lang="ru-RU" b="1" dirty="0">
                <a:solidFill>
                  <a:srgbClr val="7FB96B"/>
                </a:solidFill>
              </a:rPr>
              <a:t>1111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ru-RU" b="1" dirty="0">
                <a:solidFill>
                  <a:srgbClr val="7FB96B"/>
                </a:solidFill>
              </a:rPr>
              <a:t>то следующее значение 0</a:t>
            </a:r>
          </a:p>
        </p:txBody>
      </p:sp>
      <p:cxnSp>
        <p:nvCxnSpPr>
          <p:cNvPr id="17" name="Прямая со стрелкой 16"/>
          <p:cNvCxnSpPr/>
          <p:nvPr/>
        </p:nvCxnSpPr>
        <p:spPr>
          <a:xfrm flipH="1">
            <a:off x="4752109" y="3958216"/>
            <a:ext cx="2064327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3347" y="5423229"/>
            <a:ext cx="38555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 светодиоды выводится диапазон разрядов счетчика. Чем больше индекс разряда тем с меньшей частотой мигает светодиод.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3"/>
          </p:cNvCxnSpPr>
          <p:nvPr/>
        </p:nvCxnSpPr>
        <p:spPr>
          <a:xfrm flipV="1">
            <a:off x="4298905" y="5049986"/>
            <a:ext cx="945040" cy="97340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188395" y="512448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$left(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возвращает номер старшего индекса в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 8</a:t>
            </a:r>
            <a:r>
              <a:rPr lang="ru-RU" b="1" dirty="0" smtClean="0">
                <a:solidFill>
                  <a:srgbClr val="7FB96B"/>
                </a:solidFill>
              </a:rPr>
              <a:t>-разрядный то вернется 7.</a:t>
            </a:r>
            <a:endParaRPr lang="en-US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>
                <a:solidFill>
                  <a:srgbClr val="7FB96B"/>
                </a:solidFill>
              </a:rPr>
              <a:t>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= 7 а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ru-RU" b="1" dirty="0">
                <a:solidFill>
                  <a:srgbClr val="7FB96B"/>
                </a:solidFill>
              </a:rPr>
              <a:t> = 3</a:t>
            </a:r>
          </a:p>
          <a:p>
            <a:r>
              <a:rPr lang="ru-RU" b="1" dirty="0">
                <a:solidFill>
                  <a:srgbClr val="7FB96B"/>
                </a:solidFill>
              </a:rPr>
              <a:t> то </a:t>
            </a:r>
            <a:r>
              <a:rPr lang="en-US" b="1" dirty="0">
                <a:solidFill>
                  <a:srgbClr val="7FB96B"/>
                </a:solidFill>
              </a:rPr>
              <a:t>[$left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 -: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en-US" b="1" dirty="0">
                <a:solidFill>
                  <a:srgbClr val="7FB96B"/>
                </a:solidFill>
              </a:rPr>
              <a:t>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 smtClean="0">
                <a:solidFill>
                  <a:srgbClr val="7FB96B"/>
                </a:solidFill>
              </a:rPr>
              <a:t>[7:5]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8" name="Прямая со стрелкой 27"/>
          <p:cNvCxnSpPr/>
          <p:nvPr/>
        </p:nvCxnSpPr>
        <p:spPr>
          <a:xfrm flipH="1" flipV="1">
            <a:off x="5458691" y="5048342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47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22</a:t>
            </a:fld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790" y="1772949"/>
            <a:ext cx="9634860" cy="4004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6414656" y="1967630"/>
            <a:ext cx="5347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FB96B"/>
                </a:solidFill>
              </a:rPr>
              <a:t> w[x +: y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(x+y-1</a:t>
            </a:r>
            <a:r>
              <a:rPr lang="en-US" b="1" dirty="0" smtClean="0">
                <a:solidFill>
                  <a:srgbClr val="7FB96B"/>
                </a:solidFill>
              </a:rPr>
              <a:t>)]</a:t>
            </a:r>
            <a:endParaRPr lang="ru-RU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w[x 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: </a:t>
            </a:r>
            <a:r>
              <a:rPr lang="en-US" b="1" dirty="0">
                <a:solidFill>
                  <a:srgbClr val="7FB96B"/>
                </a:solidFill>
              </a:rPr>
              <a:t>y]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</a:t>
            </a:r>
            <a:r>
              <a:rPr lang="en-US" b="1" dirty="0" smtClean="0">
                <a:solidFill>
                  <a:srgbClr val="7FB96B"/>
                </a:solidFill>
              </a:rPr>
              <a:t>x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y</a:t>
            </a:r>
            <a:r>
              <a:rPr lang="ru-RU" b="1" dirty="0" smtClean="0">
                <a:solidFill>
                  <a:srgbClr val="7FB96B"/>
                </a:solidFill>
              </a:rPr>
              <a:t>+</a:t>
            </a:r>
            <a:r>
              <a:rPr lang="en-US" b="1" dirty="0" smtClean="0">
                <a:solidFill>
                  <a:srgbClr val="7FB96B"/>
                </a:solidFill>
              </a:rPr>
              <a:t>1</a:t>
            </a:r>
            <a:r>
              <a:rPr lang="en-US" b="1" dirty="0">
                <a:solidFill>
                  <a:srgbClr val="7FB96B"/>
                </a:solidFill>
              </a:rPr>
              <a:t>)]</a:t>
            </a:r>
            <a:endParaRPr lang="ru-RU" b="1" dirty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4574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23</a:t>
            </a:fld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44" y="1733983"/>
            <a:ext cx="5463020" cy="3088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017686" y="565118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Превращение нажатия на  любую кнопку с однотактный строб для однократной обработки нажатия на кнопки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3" name="Прямая со стрелкой 12"/>
          <p:cNvCxnSpPr>
            <a:stCxn id="12" idx="1"/>
          </p:cNvCxnSpPr>
          <p:nvPr/>
        </p:nvCxnSpPr>
        <p:spPr>
          <a:xfrm flipH="1" flipV="1">
            <a:off x="4287982" y="4746228"/>
            <a:ext cx="1729704" cy="1366622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343" y="1503217"/>
            <a:ext cx="4759524" cy="1420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3361" y="3832694"/>
            <a:ext cx="4857506" cy="1289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6635135" y="2923308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Пример подобной схемы с тремя регистрами. И временная диаграмма отражающая работу </a:t>
            </a:r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35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24</a:t>
            </a:fld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6017686" y="5651185"/>
            <a:ext cx="4705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 светодиоды выводятся младшие </a:t>
            </a:r>
            <a:r>
              <a:rPr lang="en-US" b="1" dirty="0" err="1" smtClean="0">
                <a:solidFill>
                  <a:srgbClr val="7FB96B"/>
                </a:solidFill>
              </a:rPr>
              <a:t>w_led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разрядов счетчика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3" name="Прямая со стрелкой 12"/>
          <p:cNvCxnSpPr>
            <a:stCxn id="12" idx="1"/>
          </p:cNvCxnSpPr>
          <p:nvPr/>
        </p:nvCxnSpPr>
        <p:spPr>
          <a:xfrm flipH="1" flipV="1">
            <a:off x="4038600" y="4599711"/>
            <a:ext cx="1979086" cy="137464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55" y="1666875"/>
            <a:ext cx="5326660" cy="2932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7208120" y="370850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инкрементируется на 1 если в момент положительного фронта </a:t>
            </a:r>
            <a:r>
              <a:rPr lang="en-US" b="1" dirty="0" err="1" smtClean="0">
                <a:solidFill>
                  <a:srgbClr val="7FB96B"/>
                </a:solidFill>
              </a:rPr>
              <a:t>clk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err="1">
                <a:solidFill>
                  <a:srgbClr val="7FB96B"/>
                </a:solidFill>
              </a:rPr>
              <a:t>any_key_pressed</a:t>
            </a:r>
            <a:r>
              <a:rPr lang="en-US" b="1" dirty="0">
                <a:solidFill>
                  <a:srgbClr val="7FB96B"/>
                </a:solidFill>
              </a:rPr>
              <a:t>  </a:t>
            </a:r>
            <a:r>
              <a:rPr lang="ru-RU" b="1" dirty="0" smtClean="0">
                <a:solidFill>
                  <a:srgbClr val="7FB96B"/>
                </a:solidFill>
              </a:rPr>
              <a:t>равен 1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 итоге каждое новое нажатие на кнопку увеличивает счетчик на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5" name="Прямая со стрелкой 14"/>
          <p:cNvCxnSpPr>
            <a:stCxn id="14" idx="1"/>
          </p:cNvCxnSpPr>
          <p:nvPr/>
        </p:nvCxnSpPr>
        <p:spPr>
          <a:xfrm flipH="1" flipV="1">
            <a:off x="4675910" y="3498274"/>
            <a:ext cx="2532210" cy="94889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550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25</a:t>
            </a:fld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185" y="1633538"/>
            <a:ext cx="7225797" cy="4344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9332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dirty="0"/>
              <a:t/>
            </a:r>
            <a:br>
              <a:rPr lang="en-US" dirty="0"/>
            </a:br>
            <a:endParaRPr lang="ru-RU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26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3399416" y="4647303"/>
            <a:ext cx="1140312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44857" y="4116627"/>
            <a:ext cx="60519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Управление мерцанием светодиодов и </a:t>
            </a:r>
            <a:r>
              <a:rPr lang="ru-RU" b="1" dirty="0" err="1">
                <a:solidFill>
                  <a:srgbClr val="7FB96B"/>
                </a:solidFill>
              </a:rPr>
              <a:t>семисегментоного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индикатора при помощи </a:t>
            </a:r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 и</a:t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воздействий на кнопки управления на плате.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731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27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27C220B-BD9C-4FC2-939C-350E1A70D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847" y="935111"/>
            <a:ext cx="6401153" cy="168601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34D0B254-08AD-4AC1-8DA1-0D7717EDD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855" y="2628226"/>
            <a:ext cx="10091849" cy="168601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885ABF06-9D5C-4E1A-9A8F-CE0CA2A367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695" y="4364833"/>
            <a:ext cx="6113591" cy="226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80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28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61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29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249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Комбинационная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2410691" y="3036679"/>
            <a:ext cx="1725954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709631" y="3501505"/>
            <a:ext cx="1009635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8119290" y="3072679"/>
            <a:ext cx="1755912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8301852" y="3537505"/>
            <a:ext cx="1214820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17" name="Облако 16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</p:spTree>
    <p:extLst>
      <p:ext uri="{BB962C8B-B14F-4D97-AF65-F5344CB8AC3E}">
        <p14:creationId xmlns:p14="http://schemas.microsoft.com/office/powerpoint/2010/main" val="36983620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30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12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31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FA19C451-9D62-42A9-8EA7-685C2C534ECA}"/>
              </a:ext>
            </a:extLst>
          </p:cNvPr>
          <p:cNvSpPr txBox="1"/>
          <p:nvPr/>
        </p:nvSpPr>
        <p:spPr>
          <a:xfrm>
            <a:off x="5001936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13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96296E-6 L 0.0569 2.96296E-6 " pathEditMode="relative" rAng="0" ptsTypes="AA">
                                      <p:cBhvr>
                                        <p:cTn id="17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32</a:t>
            </a:fld>
            <a:endParaRPr lang="ru-RU" dirty="0"/>
          </a:p>
        </p:txBody>
      </p:sp>
      <p:pic>
        <p:nvPicPr>
          <p:cNvPr id="6" name="lab4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212317" y="333828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8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33</a:t>
            </a:fld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диапазон 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480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34</a:t>
            </a:fld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диапазон 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8822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52" y="1625311"/>
            <a:ext cx="6762750" cy="366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35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333868" y="1304836"/>
            <a:ext cx="4705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Нажатие на любую кнопку дает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en-US" b="1" dirty="0" smtClean="0">
                <a:solidFill>
                  <a:srgbClr val="7FB96B"/>
                </a:solidFill>
              </a:rPr>
              <a:t> =1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2860964" y="1489502"/>
            <a:ext cx="4472904" cy="4639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333868" y="2140624"/>
            <a:ext cx="47057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сдвигового регистра разрядности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той же что и количество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на вашей плате. Если мы хотим чтобы по сдвиговому регистру двигали не однобитные значения то его надо объявить двумерным массивом регистров.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4" name="Прямая со стрелкой 13"/>
          <p:cNvCxnSpPr>
            <a:stCxn id="13" idx="1"/>
          </p:cNvCxnSpPr>
          <p:nvPr/>
        </p:nvCxnSpPr>
        <p:spPr>
          <a:xfrm flipH="1" flipV="1">
            <a:off x="3609110" y="2557286"/>
            <a:ext cx="3724758" cy="4605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333868" y="4923104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Реализация сдвига вправо на 1 разряд на такт с помощью операции конкатенации.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Причем сдвиг будет осуществлять только когда </a:t>
            </a:r>
            <a:r>
              <a:rPr lang="en-US" b="1" dirty="0" smtClean="0">
                <a:solidFill>
                  <a:srgbClr val="7FB96B"/>
                </a:solidFill>
              </a:rPr>
              <a:t>enable =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1"/>
          </p:cNvCxnSpPr>
          <p:nvPr/>
        </p:nvCxnSpPr>
        <p:spPr>
          <a:xfrm flipH="1" flipV="1">
            <a:off x="5749636" y="4551219"/>
            <a:ext cx="1584232" cy="97205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531154" y="5456129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Вывод значения сдвигового регистра на светодиоды. В итоге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при нажатии на кнопку будет видно движение огоньков по сдвиговому регистру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2" name="Прямая со стрелкой 21"/>
          <p:cNvCxnSpPr>
            <a:stCxn id="21" idx="1"/>
          </p:cNvCxnSpPr>
          <p:nvPr/>
        </p:nvCxnSpPr>
        <p:spPr>
          <a:xfrm flipH="1" flipV="1">
            <a:off x="1295400" y="5036127"/>
            <a:ext cx="1235754" cy="102016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2626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18" y="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36</a:t>
            </a:fld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3" y="984973"/>
            <a:ext cx="8246053" cy="288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901" y="3719513"/>
            <a:ext cx="6486525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92409" y="5962219"/>
            <a:ext cx="8178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Для реализации циклического сдвига надо каждый так вдвигать не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а выталкиваемый разряд </a:t>
            </a:r>
            <a:r>
              <a:rPr lang="en-US" b="1" dirty="0" err="1" smtClean="0">
                <a:solidFill>
                  <a:srgbClr val="7FB96B"/>
                </a:solidFill>
              </a:rPr>
              <a:t>shift_reg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V="1">
            <a:off x="3629891" y="5146964"/>
            <a:ext cx="1475509" cy="9144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1176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4300" b="1" dirty="0">
              <a:solidFill>
                <a:srgbClr val="366088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37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944857" y="4116627"/>
            <a:ext cx="59824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слова на </a:t>
            </a:r>
            <a:r>
              <a:rPr lang="ru-RU" b="1" dirty="0" err="1">
                <a:solidFill>
                  <a:srgbClr val="7FB96B"/>
                </a:solidFill>
              </a:rPr>
              <a:t>семисегментный</a:t>
            </a:r>
            <a:r>
              <a:rPr lang="ru-RU" b="1" dirty="0">
                <a:solidFill>
                  <a:srgbClr val="7FB96B"/>
                </a:solidFill>
              </a:rPr>
              <a:t> индикатор при помощи</a:t>
            </a:r>
          </a:p>
          <a:p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1243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Семисегметный индикатор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38</a:t>
            </a:fld>
            <a:endParaRPr lang="ru-RU" dirty="0"/>
          </a:p>
        </p:txBody>
      </p:sp>
      <p:pic>
        <p:nvPicPr>
          <p:cNvPr id="1026" name="Picture 2" descr="C:\Users\srg_chs\Desktop\семисегментный-индикатор-с-оа-или-ок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20" y="2096749"/>
            <a:ext cx="3608841" cy="3514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srg_chs\Desktop\50cc0aa55be68014d847d47c2c1ac28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2971" y="1989013"/>
            <a:ext cx="6632984" cy="372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9627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39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’b1111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77201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6494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1801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134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581" y="365125"/>
            <a:ext cx="11797145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Проблема вычислений в комбинационной логике.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Вычисления начинаются при изменении входов логики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понять когда результат на выходе комбинационной логики будет готов для дальнейших вычислений?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B2E123A2-5EEA-441F-AB6F-38DC56571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629801"/>
            <a:ext cx="5176018" cy="474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936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40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’b0001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2680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41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’b0010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P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21464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P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8211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42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’b0100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G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52164" y="3676815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G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0012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43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’b1000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FB96B"/>
                </a:solidFill>
              </a:rPr>
              <a:t>A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234055" y="3689103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A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0912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44</a:t>
            </a:fld>
            <a:endParaRPr lang="ru-RU" dirty="0"/>
          </a:p>
        </p:txBody>
      </p:sp>
      <p:pic>
        <p:nvPicPr>
          <p:cNvPr id="7" name="lab5.wm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6200000">
            <a:off x="4168773" y="464457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43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45</a:t>
            </a:fld>
            <a:endParaRPr lang="ru-RU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диапазон 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1" name="Прямая со стрелкой 10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3463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46</a:t>
            </a:fld>
            <a:endParaRPr lang="ru-RU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607" y="2289031"/>
            <a:ext cx="6753225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703486" y="481919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Циклический сдвиговый регистр, в котором по кругу бегает 1</a:t>
            </a:r>
          </a:p>
          <a:p>
            <a:r>
              <a:rPr lang="ru-RU" b="1" dirty="0" smtClean="0">
                <a:solidFill>
                  <a:srgbClr val="7FB96B"/>
                </a:solidFill>
              </a:rPr>
              <a:t>0001 -</a:t>
            </a:r>
            <a:r>
              <a:rPr lang="en-US" b="1" dirty="0" smtClean="0">
                <a:solidFill>
                  <a:srgbClr val="7FB96B"/>
                </a:solidFill>
              </a:rPr>
              <a:t>&gt; 1000 -&gt; 0100 -&gt; 0010 -&gt; 0001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2" name="Прямая со стрелкой 11"/>
          <p:cNvCxnSpPr>
            <a:stCxn id="10" idx="1"/>
          </p:cNvCxnSpPr>
          <p:nvPr/>
        </p:nvCxnSpPr>
        <p:spPr>
          <a:xfrm flipH="1" flipV="1">
            <a:off x="5119254" y="4447311"/>
            <a:ext cx="1584232" cy="83354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7185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47</a:t>
            </a:fld>
            <a:endParaRPr lang="ru-RU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38" y="2223222"/>
            <a:ext cx="3305175" cy="292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2125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69941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48</a:t>
            </a:fld>
            <a:endParaRPr lang="ru-RU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3" y="2111086"/>
            <a:ext cx="9479661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82887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49</a:t>
            </a:fld>
            <a:endParaRPr lang="ru-RU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843" y="2108489"/>
            <a:ext cx="8195691" cy="3197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7127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Contamination and propagation delays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Contamination delay </a:t>
            </a:r>
          </a:p>
          <a:p>
            <a:pPr marL="0" indent="0">
              <a:buNone/>
            </a:pPr>
            <a:r>
              <a:rPr lang="ru-RU" dirty="0"/>
              <a:t>Входы изменились, но на выходе результат пока что нестабильный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Propagation delay </a:t>
            </a:r>
            <a:endParaRPr lang="ru-RU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ru-RU" dirty="0"/>
              <a:t>Стабильный результат на выходе комбинационной схемы.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DC6463D-685A-42D1-9511-72751ECC7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943604"/>
            <a:ext cx="4424251" cy="411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5972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50</a:t>
            </a:fld>
            <a:endParaRPr lang="ru-RU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72" y="1595438"/>
            <a:ext cx="7031636" cy="2685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83595" y="3177431"/>
            <a:ext cx="47057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Регистр хранящий в себе настраиваемое значение счета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(в некотором виде скорость счета)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Обратите внимание что </a:t>
            </a:r>
            <a:r>
              <a:rPr lang="en-US" b="1" dirty="0" smtClean="0">
                <a:solidFill>
                  <a:srgbClr val="7FB96B"/>
                </a:solidFill>
              </a:rPr>
              <a:t>key[0] </a:t>
            </a:r>
            <a:r>
              <a:rPr lang="ru-RU" b="1" dirty="0" smtClean="0">
                <a:solidFill>
                  <a:srgbClr val="7FB96B"/>
                </a:solidFill>
              </a:rPr>
              <a:t>приоритетнее </a:t>
            </a:r>
            <a:r>
              <a:rPr lang="en-US" b="1" dirty="0" smtClean="0">
                <a:solidFill>
                  <a:srgbClr val="7FB96B"/>
                </a:solidFill>
              </a:rPr>
              <a:t>key[</a:t>
            </a:r>
            <a:r>
              <a:rPr lang="ru-RU" b="1" dirty="0" smtClean="0">
                <a:solidFill>
                  <a:srgbClr val="7FB96B"/>
                </a:solidFill>
              </a:rPr>
              <a:t>1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/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А так же в условиях инкремента и декремента проверяется что изменение счетчика не приведет к переполнению. Например, если </a:t>
            </a:r>
            <a:r>
              <a:rPr lang="en-US" b="1" dirty="0" smtClean="0">
                <a:solidFill>
                  <a:srgbClr val="7FB96B"/>
                </a:solidFill>
              </a:rPr>
              <a:t>period = 0 </a:t>
            </a:r>
            <a:r>
              <a:rPr lang="ru-RU" b="1" dirty="0" smtClean="0">
                <a:solidFill>
                  <a:srgbClr val="7FB96B"/>
                </a:solidFill>
              </a:rPr>
              <a:t>и пришло нажатие на </a:t>
            </a:r>
            <a:r>
              <a:rPr lang="en-US" b="1" dirty="0" smtClean="0">
                <a:solidFill>
                  <a:srgbClr val="7FB96B"/>
                </a:solidFill>
              </a:rPr>
              <a:t>key[1] </a:t>
            </a:r>
            <a:r>
              <a:rPr lang="ru-RU" b="1" dirty="0" smtClean="0">
                <a:solidFill>
                  <a:srgbClr val="7FB96B"/>
                </a:solidFill>
              </a:rPr>
              <a:t>то останется 0 а не будет значение </a:t>
            </a:r>
            <a:r>
              <a:rPr lang="en-US" b="1" dirty="0" smtClean="0">
                <a:solidFill>
                  <a:srgbClr val="7FB96B"/>
                </a:solidFill>
              </a:rPr>
              <a:t>‘b</a:t>
            </a:r>
            <a:r>
              <a:rPr lang="ru-RU" b="1" dirty="0" smtClean="0">
                <a:solidFill>
                  <a:srgbClr val="7FB96B"/>
                </a:solidFill>
              </a:rPr>
              <a:t>11111.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3"/>
            <a:ext cx="2076068" cy="72931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5209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934" y="1570117"/>
            <a:ext cx="5011448" cy="3529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51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отсчитывающий время в тактах от 0 до </a:t>
            </a:r>
            <a:r>
              <a:rPr lang="en-US" b="1" dirty="0" smtClean="0">
                <a:solidFill>
                  <a:srgbClr val="7FB96B"/>
                </a:solidFill>
              </a:rPr>
              <a:t>period -1. </a:t>
            </a:r>
            <a:r>
              <a:rPr lang="ru-RU" b="1" dirty="0" smtClean="0">
                <a:solidFill>
                  <a:srgbClr val="7FB96B"/>
                </a:solidFill>
              </a:rPr>
              <a:t>Изменяя значение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dirty="0" smtClean="0">
                <a:solidFill>
                  <a:srgbClr val="7FB96B"/>
                </a:solidFill>
              </a:rPr>
              <a:t>кнопками можно изменить частоту с которой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обнуляется.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>
            <a:off x="4807527" y="3777596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55460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630" y="2046143"/>
            <a:ext cx="4362450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52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инкрементирующийся каждый раз когда 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равен 0. Выведен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в двоичном виде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Чем меньше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dirty="0" smtClean="0">
                <a:solidFill>
                  <a:srgbClr val="7FB96B"/>
                </a:solidFill>
              </a:rPr>
              <a:t>тем чаще равен нулю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. Тем быстрее меняется значение </a:t>
            </a:r>
            <a:r>
              <a:rPr lang="en-US" b="1" dirty="0" smtClean="0">
                <a:solidFill>
                  <a:srgbClr val="7FB96B"/>
                </a:solidFill>
              </a:rPr>
              <a:t>cnt_2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4"/>
            <a:ext cx="2076068" cy="3682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5884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53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8417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54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с сдвиговым регистром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61" y="1503997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55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97104" y="3362075"/>
            <a:ext cx="43385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</a:t>
            </a:r>
            <a:r>
              <a:rPr lang="en-US" b="1" dirty="0" smtClean="0">
                <a:solidFill>
                  <a:srgbClr val="7FB96B"/>
                </a:solidFill>
              </a:rPr>
              <a:t>cnt_2 </a:t>
            </a:r>
            <a:r>
              <a:rPr lang="ru-RU" b="1" dirty="0" smtClean="0">
                <a:solidFill>
                  <a:srgbClr val="7FB96B"/>
                </a:solidFill>
              </a:rPr>
              <a:t>является 32 битным и будет выводиться на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семисегментные</a:t>
            </a:r>
            <a:r>
              <a:rPr lang="ru-RU" b="1" dirty="0" smtClean="0">
                <a:solidFill>
                  <a:srgbClr val="7FB96B"/>
                </a:solidFill>
              </a:rPr>
              <a:t> индикаторы в виде 4 битный 16-ричных чисел. Каждый на отдельном индикаторе.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>
            <a:off x="5379652" y="3722062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Группа 15">
            <a:extLst>
              <a:ext uri="{FF2B5EF4-FFF2-40B4-BE49-F238E27FC236}">
                <a16:creationId xmlns="" xmlns:a16="http://schemas.microsoft.com/office/drawing/2014/main" id="{AD47A592-7413-45C8-92B6-95F55EB1A224}"/>
              </a:ext>
            </a:extLst>
          </p:cNvPr>
          <p:cNvGrpSpPr/>
          <p:nvPr/>
        </p:nvGrpSpPr>
        <p:grpSpPr>
          <a:xfrm>
            <a:off x="0" y="-2"/>
            <a:ext cx="12192000" cy="6858002"/>
            <a:chOff x="0" y="-2"/>
            <a:chExt cx="12192000" cy="6858002"/>
          </a:xfrm>
        </p:grpSpPr>
        <p:pic>
          <p:nvPicPr>
            <p:cNvPr id="17" name="Picture 4">
              <a:extLst>
                <a:ext uri="{FF2B5EF4-FFF2-40B4-BE49-F238E27FC236}">
                  <a16:creationId xmlns="" xmlns:a16="http://schemas.microsoft.com/office/drawing/2014/main" id="{170B598B-FB29-4A2F-BB9A-43221DBCF0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7857"/>
            <a:stretch/>
          </p:blipFill>
          <p:spPr>
            <a:xfrm>
              <a:off x="0" y="0"/>
              <a:ext cx="7576457" cy="6858000"/>
            </a:xfrm>
            <a:prstGeom prst="rect">
              <a:avLst/>
            </a:prstGeom>
          </p:spPr>
        </p:pic>
        <p:pic>
          <p:nvPicPr>
            <p:cNvPr id="21" name="Picture 4">
              <a:extLst>
                <a:ext uri="{FF2B5EF4-FFF2-40B4-BE49-F238E27FC236}">
                  <a16:creationId xmlns="" xmlns:a16="http://schemas.microsoft.com/office/drawing/2014/main" id="{AA0B90BD-0F37-4897-B1C8-DDEF2C8671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629" r="37857"/>
            <a:stretch/>
          </p:blipFill>
          <p:spPr>
            <a:xfrm rot="10800000">
              <a:off x="7374544" y="-2"/>
              <a:ext cx="4817456" cy="6857999"/>
            </a:xfrm>
            <a:prstGeom prst="rect">
              <a:avLst/>
            </a:prstGeom>
          </p:spPr>
        </p:pic>
      </p:grpSp>
      <p:sp>
        <p:nvSpPr>
          <p:cNvPr id="20" name="Текст 3">
            <a:extLst>
              <a:ext uri="{FF2B5EF4-FFF2-40B4-BE49-F238E27FC236}">
                <a16:creationId xmlns="" xmlns:a16="http://schemas.microsoft.com/office/drawing/2014/main" id="{261EAED4-CB05-4B3C-9D8D-47B9D03DF5FF}"/>
              </a:ext>
            </a:extLst>
          </p:cNvPr>
          <p:cNvSpPr txBox="1">
            <a:spLocks/>
          </p:cNvSpPr>
          <p:nvPr/>
        </p:nvSpPr>
        <p:spPr>
          <a:xfrm>
            <a:off x="1985865" y="1644714"/>
            <a:ext cx="8548396" cy="35685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Автор (разработчик материала) лекции – Силантьев Александр Михайлович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Использование материалов и записи лекции и/или их частей без предварительного согласия не допускается. </a:t>
            </a: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ru-RU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использования материалов и записи лекции в коммерческих целях необходимо направить обращение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. 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некоммерческого использования материалов и записи лекции обращение может быть направлено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, либо на адрес электронной почты автора Силантьева А.М. </a:t>
            </a:r>
            <a:r>
              <a:rPr lang="en-US" sz="1500" dirty="0">
                <a:latin typeface="Proxima Nova Rg" panose="02000506030000020004" pitchFamily="50" charset="0"/>
                <a:hlinkClick r:id="rId5"/>
              </a:rPr>
              <a:t>silantiev@org.miet.ru</a:t>
            </a:r>
            <a:r>
              <a:rPr lang="en-US" sz="1500" dirty="0">
                <a:latin typeface="Proxima Nova Rg" panose="02000506030000020004" pitchFamily="50" charset="0"/>
              </a:rPr>
              <a:t> . </a:t>
            </a:r>
            <a:r>
              <a:rPr lang="ru-RU" sz="1500" dirty="0">
                <a:latin typeface="Proxima Nova Rg" panose="02000506030000020004" pitchFamily="50" charset="0"/>
              </a:rPr>
              <a:t>Такое обращение обязательно должно содержать описание цели использования. </a:t>
            </a:r>
          </a:p>
        </p:txBody>
      </p:sp>
    </p:spTree>
    <p:extLst>
      <p:ext uri="{BB962C8B-B14F-4D97-AF65-F5344CB8AC3E}">
        <p14:creationId xmlns:p14="http://schemas.microsoft.com/office/powerpoint/2010/main" val="3565767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Использование тактового сигнала.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Перед завершением вычислений выходные данные могут содержать случайные значения</a:t>
            </a:r>
            <a:r>
              <a:rPr lang="en-US" dirty="0"/>
              <a:t>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логике </a:t>
            </a:r>
            <a:r>
              <a:rPr lang="ru-RU" dirty="0" smtClean="0"/>
              <a:t>узнать, </a:t>
            </a:r>
            <a:r>
              <a:rPr lang="ru-RU" dirty="0"/>
              <a:t>когда результаты готовы и могут использоваться на следующем этапе вычислений?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Вычисления можно синхронизировать с помощью специального сигнала – сигнала тактирования.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8A5375DC-F96B-46C0-8828-E9CF4FC22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541" y="1690688"/>
            <a:ext cx="4638285" cy="395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5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673E82EA-4FB6-4F2A-AAE7-D280B57D4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87" y="2703354"/>
            <a:ext cx="4636601" cy="287282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71B70CEC-17F1-4CFA-9CE1-EAB81C14B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41" y="2703354"/>
            <a:ext cx="1900706" cy="165396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C41CF0D3-3746-4FDC-928F-BD470782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7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BC86F10C-BDBA-4A73-B0C7-C9744E0C4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4079711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C416D497-FD49-448F-B342-C66971796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256"/>
          <a:stretch/>
        </p:blipFill>
        <p:spPr>
          <a:xfrm>
            <a:off x="1131194" y="2554584"/>
            <a:ext cx="4561278" cy="21028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6DB6D9C8-D4BE-4FC5-8A13-6F5B2E8C2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529" y="2656139"/>
            <a:ext cx="4222142" cy="2285046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63A4C5D3-E23D-4B03-8DDF-7C4B4A54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8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06C2DDC8-84CF-4E15-A2F3-1E89F0B77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3728461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err="1">
                <a:latin typeface="PROXIMA NOVA EXTRABOLD" panose="02000506030000020004" pitchFamily="2" charset="0"/>
                <a:ea typeface="+mn-ea"/>
                <a:cs typeface="+mn-cs"/>
              </a:rPr>
              <a:t>Последовательностная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9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461275" y="3172968"/>
            <a:ext cx="1725954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760215" y="3637794"/>
            <a:ext cx="1009635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10087502" y="3189844"/>
            <a:ext cx="1755912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10270064" y="3646797"/>
            <a:ext cx="1214820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338721" y="3172968"/>
            <a:ext cx="1163781" cy="1389725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8714941" y="3189844"/>
            <a:ext cx="1163781" cy="1372849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право 16"/>
          <p:cNvSpPr/>
          <p:nvPr/>
        </p:nvSpPr>
        <p:spPr>
          <a:xfrm>
            <a:off x="3673952" y="3605344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/>
          <p:cNvSpPr/>
          <p:nvPr/>
        </p:nvSpPr>
        <p:spPr>
          <a:xfrm>
            <a:off x="7910794" y="3525414"/>
            <a:ext cx="726598" cy="686424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575805" y="3533115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2025" y="3583881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20" name="Стрелка вправо 19"/>
          <p:cNvSpPr/>
          <p:nvPr/>
        </p:nvSpPr>
        <p:spPr>
          <a:xfrm rot="5400000">
            <a:off x="2575805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 вправо 20"/>
          <p:cNvSpPr/>
          <p:nvPr/>
        </p:nvSpPr>
        <p:spPr>
          <a:xfrm rot="5400000">
            <a:off x="8931938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блако 21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160526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798148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1942517" y="1664470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324439" y="1639531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14453077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3371</TotalTime>
  <Words>1265</Words>
  <Application>Microsoft Office PowerPoint</Application>
  <PresentationFormat>Произвольный</PresentationFormat>
  <Paragraphs>388</Paragraphs>
  <Slides>56</Slides>
  <Notes>46</Notes>
  <HiddenSlides>0</HiddenSlides>
  <MMClips>3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56</vt:i4>
      </vt:variant>
    </vt:vector>
  </HeadingPairs>
  <TitlesOfParts>
    <vt:vector size="57" baseType="lpstr">
      <vt:lpstr>Тема Office</vt:lpstr>
      <vt:lpstr>Презентация PowerPoint</vt:lpstr>
      <vt:lpstr>Презентация PowerPoint</vt:lpstr>
      <vt:lpstr>Комбинационная логика</vt:lpstr>
      <vt:lpstr>Проблема вычислений в комбинационной логике.</vt:lpstr>
      <vt:lpstr>Contamination and propagation delays.</vt:lpstr>
      <vt:lpstr>Использование тактового сигнала.</vt:lpstr>
      <vt:lpstr>Временные характеристики</vt:lpstr>
      <vt:lpstr>Временные характеристики</vt:lpstr>
      <vt:lpstr>Последовательностная логика</vt:lpstr>
      <vt:lpstr>D-триггер</vt:lpstr>
      <vt:lpstr>D-триггер. Сигнал сброса</vt:lpstr>
      <vt:lpstr>D-триггер. Сигнал разрешения</vt:lpstr>
      <vt:lpstr>D-триггер. Синхронный сброс</vt:lpstr>
      <vt:lpstr>D-триггер. Асинхронный сброс</vt:lpstr>
      <vt:lpstr>Правила наименования сигнала сброса</vt:lpstr>
      <vt:lpstr>D-триггер. EN</vt:lpstr>
      <vt:lpstr>Правила описания триггеров для начинающих</vt:lpstr>
      <vt:lpstr>Упражнение со счетчиком 07_binary_counter 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сдвиговым регистром 08_shift_register </vt:lpstr>
      <vt:lpstr>Сдвиговый регистр</vt:lpstr>
      <vt:lpstr>Сдвиговый регистр</vt:lpstr>
      <vt:lpstr>Сдвиговый регистр</vt:lpstr>
      <vt:lpstr>Сдвиговый регистр</vt:lpstr>
      <vt:lpstr>Сдвиговый регистр</vt:lpstr>
      <vt:lpstr>Упражнение со сдвиговым регистром 08_shift_register</vt:lpstr>
      <vt:lpstr>Упражнение со сдвиговым регистром 08_shift_register </vt:lpstr>
      <vt:lpstr>Упражнение со сдвиговым регистром 08_shift_register </vt:lpstr>
      <vt:lpstr>Упражнение со сдвиговым регистром 08_shift_register </vt:lpstr>
      <vt:lpstr>Упражнение со сдвиговым регистром 08_shift_register</vt:lpstr>
      <vt:lpstr>Упражнение: вывод слова на семисегментый индикатор 09_7segment_word</vt:lpstr>
      <vt:lpstr>Семисегметный индикатор</vt:lpstr>
      <vt:lpstr>Семисегметный индикатор. Динамическая индикация</vt:lpstr>
      <vt:lpstr>Семисегметный индикатор. Динамическая индикация</vt:lpstr>
      <vt:lpstr>Семисегметный индикатор. Динамическая индикация</vt:lpstr>
      <vt:lpstr>Семисегметный индикатор. Динамическая индикация</vt:lpstr>
      <vt:lpstr>Семисегметный индикатор. Динамическая индикация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 со сдвиговым регистром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Sergey_Chusov</dc:creator>
  <cp:lastModifiedBy>root</cp:lastModifiedBy>
  <cp:revision>542</cp:revision>
  <dcterms:created xsi:type="dcterms:W3CDTF">2021-07-07T09:10:54Z</dcterms:created>
  <dcterms:modified xsi:type="dcterms:W3CDTF">2023-09-28T15:04:44Z</dcterms:modified>
</cp:coreProperties>
</file>

<file path=docProps/thumbnail.jpeg>
</file>